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330"/>
    <a:srgbClr val="194C53"/>
    <a:srgbClr val="83BCAF"/>
    <a:srgbClr val="62B1DB"/>
    <a:srgbClr val="236673"/>
    <a:srgbClr val="F9DD29"/>
    <a:srgbClr val="C7362D"/>
    <a:srgbClr val="FD971D"/>
    <a:srgbClr val="A31F26"/>
    <a:srgbClr val="E8B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3B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7F-0D89-4EC3-8047-A0F615D17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987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C94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05BC-D050-4CE9-BE4E-D4127E3C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4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94C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7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3B861150-7C06-4D22-B25D-38AC3F44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47" y="5999321"/>
            <a:ext cx="2023705" cy="463258"/>
          </a:xfrm>
          <a:prstGeom prst="rect">
            <a:avLst/>
          </a:prstGeom>
        </p:spPr>
      </p:pic>
      <p:pic>
        <p:nvPicPr>
          <p:cNvPr id="40" name="Picture 39" descr="A picture containing logo&#10;&#10;Description automatically generated">
            <a:extLst>
              <a:ext uri="{FF2B5EF4-FFF2-40B4-BE49-F238E27FC236}">
                <a16:creationId xmlns:a16="http://schemas.microsoft.com/office/drawing/2014/main" id="{33826508-1E43-479E-B97E-9204AE9ED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49" y="395421"/>
            <a:ext cx="3469302" cy="3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D4C8F5-09D9-4B02-9C79-D5D2B5D0EF86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4F162-42B2-461E-A49E-0D15DECF276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8CB76-5C0B-4B4A-9A53-53E8C7E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194C5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D1EA-110B-46E9-BAA9-D88F82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911F4F-9520-46F0-B762-78B8D7E3A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656" y="221390"/>
            <a:ext cx="915983" cy="826929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C93DC43F-76DB-415C-924E-31B1F4262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1"/>
          <a:stretch/>
        </p:blipFill>
        <p:spPr>
          <a:xfrm>
            <a:off x="4947959" y="6415099"/>
            <a:ext cx="2296080" cy="405956"/>
          </a:xfrm>
          <a:prstGeom prst="rect">
            <a:avLst/>
          </a:prstGeom>
        </p:spPr>
      </p:pic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3CF05EC2-493C-4151-9C46-7F62A7AD9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10997" b="18769"/>
          <a:stretch/>
        </p:blipFill>
        <p:spPr>
          <a:xfrm>
            <a:off x="11164200" y="246030"/>
            <a:ext cx="796142" cy="7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194C5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194C5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C667D7-61AB-449C-93F7-3005CD7C7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656" y="221390"/>
            <a:ext cx="915983" cy="826929"/>
          </a:xfrm>
          <a:prstGeom prst="rect">
            <a:avLst/>
          </a:prstGeom>
        </p:spPr>
      </p:pic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5FEEC10A-A44E-442C-BE18-BB62FE0D1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1"/>
          <a:stretch/>
        </p:blipFill>
        <p:spPr>
          <a:xfrm>
            <a:off x="4947959" y="6415099"/>
            <a:ext cx="2296080" cy="405956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921CC595-F951-4870-AFCC-BBD4353F6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10997" b="18769"/>
          <a:stretch/>
        </p:blipFill>
        <p:spPr>
          <a:xfrm>
            <a:off x="11164200" y="246030"/>
            <a:ext cx="796142" cy="7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C943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5AD86D-D67B-428C-8530-EAB49A85C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183"/>
          <a:stretch/>
        </p:blipFill>
        <p:spPr>
          <a:xfrm>
            <a:off x="6347686" y="0"/>
            <a:ext cx="584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C943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0443D-355D-43FB-88F4-98A75E8BA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5" r="5333"/>
          <a:stretch/>
        </p:blipFill>
        <p:spPr>
          <a:xfrm>
            <a:off x="7" y="0"/>
            <a:ext cx="5652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4C14A20-D749-46B5-8E85-47946CE3DADC}"/>
              </a:ext>
            </a:extLst>
          </p:cNvPr>
          <p:cNvSpPr/>
          <p:nvPr userDrawn="1"/>
        </p:nvSpPr>
        <p:spPr>
          <a:xfrm>
            <a:off x="0" y="5469308"/>
            <a:ext cx="4136164" cy="1388692"/>
          </a:xfrm>
          <a:prstGeom prst="rtTriangle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773CEBF-7EFA-4F12-BAFB-48258ABE6B66}"/>
              </a:ext>
            </a:extLst>
          </p:cNvPr>
          <p:cNvSpPr/>
          <p:nvPr userDrawn="1"/>
        </p:nvSpPr>
        <p:spPr>
          <a:xfrm flipH="1" flipV="1">
            <a:off x="8055836" y="0"/>
            <a:ext cx="4136164" cy="1388692"/>
          </a:xfrm>
          <a:prstGeom prst="rtTriangle">
            <a:avLst/>
          </a:prstGeom>
          <a:solidFill>
            <a:srgbClr val="83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E8F91C1-6ED1-4F43-993C-03D061C25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3435" y="3923229"/>
            <a:ext cx="2599346" cy="2599346"/>
          </a:xfrm>
          <a:prstGeom prst="rect">
            <a:avLst/>
          </a:prstGeom>
        </p:spPr>
      </p:pic>
      <p:pic>
        <p:nvPicPr>
          <p:cNvPr id="15" name="Graphic 14" descr="A flying paper airplane">
            <a:extLst>
              <a:ext uri="{FF2B5EF4-FFF2-40B4-BE49-F238E27FC236}">
                <a16:creationId xmlns:a16="http://schemas.microsoft.com/office/drawing/2014/main" id="{067144DD-24C9-40C9-B3A7-B429C6899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599372" y="5486400"/>
            <a:ext cx="1705599" cy="1705599"/>
          </a:xfrm>
          <a:prstGeom prst="rect">
            <a:avLst/>
          </a:prstGeom>
        </p:spPr>
      </p:pic>
      <p:pic>
        <p:nvPicPr>
          <p:cNvPr id="17" name="Graphic 16" descr="A puzzle">
            <a:extLst>
              <a:ext uri="{FF2B5EF4-FFF2-40B4-BE49-F238E27FC236}">
                <a16:creationId xmlns:a16="http://schemas.microsoft.com/office/drawing/2014/main" id="{B47E1F10-AD2A-4DDF-A1D3-23F4D7E45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841505" y="-164500"/>
            <a:ext cx="1463466" cy="1463466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84E1C7A-28DD-4215-92CC-147E201C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1"/>
          <a:stretch/>
        </p:blipFill>
        <p:spPr>
          <a:xfrm>
            <a:off x="135814" y="6394615"/>
            <a:ext cx="2296080" cy="4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1F7D9-1E6D-443B-BBAD-74829EF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2224-4F6D-4F6F-9619-56901E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418D-CC3F-4380-A5BA-1B710A44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7.8.2021.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8E6D-3E49-45A1-B939-5076E43C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D8A-BC21-408C-B98C-83E76FF6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755" y="3749040"/>
            <a:ext cx="9144000" cy="1652571"/>
          </a:xfrm>
        </p:spPr>
        <p:txBody>
          <a:bodyPr/>
          <a:lstStyle/>
          <a:p>
            <a:r>
              <a:rPr lang="hr-HR" dirty="0" smtClean="0"/>
              <a:t>Obilježja kvalitete grafičkog zapisa na zaslonu i na pisaču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Analogni zapisi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213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Fotografije, zvučni i videozapisi donedavno su bili </a:t>
            </a:r>
            <a:r>
              <a:rPr lang="hr-HR" sz="2600" b="1" dirty="0" smtClean="0"/>
              <a:t>analogni</a:t>
            </a:r>
            <a:r>
              <a:rPr lang="hr-HR" sz="2600" dirty="0" smtClean="0"/>
              <a:t> i njihovo stvaranje bio je </a:t>
            </a:r>
            <a:r>
              <a:rPr lang="hr-HR" sz="2600" b="1" dirty="0" smtClean="0"/>
              <a:t>složen</a:t>
            </a:r>
            <a:r>
              <a:rPr lang="hr-HR" sz="2600" dirty="0" smtClean="0"/>
              <a:t> </a:t>
            </a:r>
            <a:r>
              <a:rPr lang="hr-HR" sz="2600" b="1" dirty="0" smtClean="0"/>
              <a:t>proces</a:t>
            </a:r>
            <a:r>
              <a:rPr lang="hr-HR" sz="2600" dirty="0" smtClean="0"/>
              <a:t>.</a:t>
            </a:r>
          </a:p>
          <a:p>
            <a:pPr marL="0" indent="0">
              <a:buNone/>
            </a:pPr>
            <a:r>
              <a:rPr lang="hr-HR" sz="2600" b="1" dirty="0" smtClean="0"/>
              <a:t>Fotografije</a:t>
            </a:r>
            <a:r>
              <a:rPr lang="hr-HR" sz="2600" dirty="0" smtClean="0"/>
              <a:t> smo mogli pogledati tek nakon nekoliko sati ili dana. Fotografije su nastajale razvijanjem filma iz negativa, dok smo </a:t>
            </a:r>
            <a:r>
              <a:rPr lang="hr-HR" sz="2600" b="1" dirty="0" smtClean="0"/>
              <a:t>videosnimke</a:t>
            </a:r>
            <a:r>
              <a:rPr lang="hr-HR" sz="2600" dirty="0" smtClean="0"/>
              <a:t> mogli pogledati odmah premotavanja vrpce na mjesto početka snimanja.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31" y="3749040"/>
            <a:ext cx="3839935" cy="24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Digitalni zapisi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744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Današnje fotografije, zvučni i videozapisi snimamo </a:t>
            </a:r>
            <a:r>
              <a:rPr lang="hr-HR" sz="2600" b="1" dirty="0" smtClean="0"/>
              <a:t>digitalnim</a:t>
            </a:r>
            <a:r>
              <a:rPr lang="hr-HR" sz="2600" dirty="0" smtClean="0"/>
              <a:t> </a:t>
            </a:r>
            <a:r>
              <a:rPr lang="hr-HR" sz="2600" b="1" dirty="0" smtClean="0"/>
              <a:t>uređajima</a:t>
            </a:r>
            <a:r>
              <a:rPr lang="hr-HR" sz="2600" dirty="0" smtClean="0"/>
              <a:t>. Možemo ih odmah pregledavati, uređivati, umnožavati i slati elektronički. </a:t>
            </a:r>
          </a:p>
          <a:p>
            <a:pPr marL="0" indent="0">
              <a:buNone/>
            </a:pPr>
            <a:r>
              <a:rPr lang="hr-HR" sz="2600" dirty="0" smtClean="0"/>
              <a:t>Datoteke se na spremnike uređaja spremaju u jednom od prikladnih oblika – </a:t>
            </a:r>
            <a:r>
              <a:rPr lang="hr-HR" sz="2600" b="1" dirty="0" smtClean="0"/>
              <a:t>formata</a:t>
            </a:r>
            <a:r>
              <a:rPr lang="hr-HR" sz="2600" dirty="0" smtClean="0"/>
              <a:t>. 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6" y="3357154"/>
            <a:ext cx="58007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Sažimanje zapisa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32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Sažimanje</a:t>
            </a:r>
            <a:r>
              <a:rPr lang="hr-HR" sz="2600" dirty="0" smtClean="0"/>
              <a:t> grafičkih, zvučnih i videoformata provodi se radi smanjenja potrebne količine memorije, bržeg slanja i preuzimanja putem računalnih mreža.</a:t>
            </a:r>
            <a:endParaRPr lang="hr-HR" sz="2600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838199" y="3389815"/>
            <a:ext cx="10515600" cy="132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 smtClean="0"/>
              <a:t>Sažimanje se provodi na dva načina:</a:t>
            </a:r>
          </a:p>
          <a:p>
            <a:r>
              <a:rPr lang="hr-HR" sz="2600" dirty="0" smtClean="0"/>
              <a:t>bez gubitka kvalitete – manje učinkovito</a:t>
            </a:r>
          </a:p>
          <a:p>
            <a:r>
              <a:rPr lang="hr-HR" sz="2600" dirty="0" smtClean="0"/>
              <a:t>uz gubitak kvalitete – učinkovitije </a:t>
            </a:r>
            <a:endParaRPr lang="hr-HR" sz="2600" dirty="0"/>
          </a:p>
        </p:txBody>
      </p:sp>
      <p:pic>
        <p:nvPicPr>
          <p:cNvPr id="5" name="Slika 4" descr="Slika na kojoj se prikazuje posuđe&#10;&#10;Opis je automatski generiran">
            <a:extLst>
              <a:ext uri="{FF2B5EF4-FFF2-40B4-BE49-F238E27FC236}">
                <a16:creationId xmlns:a16="http://schemas.microsoft.com/office/drawing/2014/main" id="{215CF6F5-1D11-48C3-B2EC-C6B9D1E9F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51" t="7698" r="10303" b="10671"/>
          <a:stretch/>
        </p:blipFill>
        <p:spPr>
          <a:xfrm>
            <a:off x="7758062" y="2830802"/>
            <a:ext cx="2378715" cy="20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997702"/>
            <a:ext cx="10515600" cy="107791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Istražite neke od grafičkih, zvučnih i </a:t>
            </a:r>
            <a:r>
              <a:rPr lang="hr-HR" dirty="0" smtClean="0"/>
              <a:t>videoformata</a:t>
            </a:r>
            <a:r>
              <a:rPr lang="hr-HR" dirty="0" smtClean="0"/>
              <a:t>. Koji od njih su sažeti, a koji nisu?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859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00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Razmislimo…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6868887" cy="2227441"/>
          </a:xfrm>
        </p:spPr>
        <p:txBody>
          <a:bodyPr/>
          <a:lstStyle/>
          <a:p>
            <a:pPr marL="0" indent="0">
              <a:buNone/>
            </a:pPr>
            <a:r>
              <a:rPr lang="hr-HR" i="1" dirty="0" smtClean="0"/>
              <a:t>Jeste li ikada čuli za piksel? </a:t>
            </a:r>
          </a:p>
          <a:p>
            <a:pPr marL="0" indent="0">
              <a:buNone/>
            </a:pPr>
            <a:r>
              <a:rPr lang="hr-HR" i="1" dirty="0" smtClean="0"/>
              <a:t>Znate li što je razlučivost i dubina boje? </a:t>
            </a:r>
          </a:p>
          <a:p>
            <a:pPr marL="0" indent="0">
              <a:buNone/>
            </a:pPr>
            <a:r>
              <a:rPr lang="hr-HR" i="1" dirty="0" smtClean="0"/>
              <a:t>Koje vrste pisača poznajte?</a:t>
            </a:r>
          </a:p>
          <a:p>
            <a:pPr marL="0" indent="0">
              <a:buNone/>
            </a:pPr>
            <a:r>
              <a:rPr lang="hr-HR" i="1" dirty="0" smtClean="0"/>
              <a:t>Je li slika na papiru analogna ili digitalna? 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2098629"/>
            <a:ext cx="40481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slike na zaslonu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996750" cy="2867521"/>
          </a:xfrm>
        </p:spPr>
        <p:txBody>
          <a:bodyPr/>
          <a:lstStyle/>
          <a:p>
            <a:pPr marL="0" indent="0">
              <a:buNone/>
            </a:pPr>
            <a:r>
              <a:rPr lang="hr-HR" sz="2600" b="1" dirty="0" smtClean="0"/>
              <a:t>Zasloni</a:t>
            </a:r>
            <a:r>
              <a:rPr lang="hr-HR" sz="2600" dirty="0" smtClean="0"/>
              <a:t> su svuda oko nas – zaslon računala, tableta, pametnog telefona, … </a:t>
            </a:r>
          </a:p>
          <a:p>
            <a:pPr marL="0" indent="0">
              <a:buNone/>
            </a:pPr>
            <a:r>
              <a:rPr lang="hr-HR" sz="2600" dirty="0" smtClean="0"/>
              <a:t>Većinom su to </a:t>
            </a:r>
            <a:r>
              <a:rPr lang="hr-HR" sz="2600" b="1" dirty="0" smtClean="0"/>
              <a:t>LCD</a:t>
            </a:r>
            <a:r>
              <a:rPr lang="hr-HR" sz="2600" dirty="0" smtClean="0"/>
              <a:t> i </a:t>
            </a:r>
            <a:r>
              <a:rPr lang="hr-HR" sz="2600" b="1" dirty="0" smtClean="0"/>
              <a:t>LED</a:t>
            </a:r>
            <a:r>
              <a:rPr lang="hr-HR" sz="2600" dirty="0" smtClean="0"/>
              <a:t> zasloni koji se razlikuju po:</a:t>
            </a:r>
          </a:p>
          <a:p>
            <a:r>
              <a:rPr lang="hr-HR" sz="2600" dirty="0" smtClean="0"/>
              <a:t>veličini</a:t>
            </a:r>
          </a:p>
          <a:p>
            <a:r>
              <a:rPr lang="hr-HR" sz="2600" dirty="0" smtClean="0"/>
              <a:t>tehnologiji izrade</a:t>
            </a:r>
          </a:p>
          <a:p>
            <a:r>
              <a:rPr lang="hr-HR" sz="2600" dirty="0" smtClean="0"/>
              <a:t>razlučivosti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317" y="2818312"/>
            <a:ext cx="3867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09097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Istražite kratice LCD i LED. Koja se tehnologija izrade primjenjuje kod ovih zaslona? Koje su najčešće veličine zaslona računala i mobitela?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275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na zaslonu monitora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1627" y="1737840"/>
            <a:ext cx="44522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Najmanji gradivni element slike naziva se </a:t>
            </a:r>
            <a:r>
              <a:rPr lang="hr-HR" sz="2600" b="1" dirty="0" smtClean="0"/>
              <a:t>piksel</a:t>
            </a:r>
            <a:r>
              <a:rPr lang="hr-HR" sz="2600" dirty="0" smtClean="0"/>
              <a:t>. 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b="1" dirty="0" smtClean="0"/>
              <a:t>Piksel u boji </a:t>
            </a:r>
            <a:r>
              <a:rPr lang="hr-HR" sz="2600" dirty="0" smtClean="0"/>
              <a:t>sastoji se od triju </a:t>
            </a:r>
            <a:r>
              <a:rPr lang="hr-HR" sz="2600" b="1" dirty="0" smtClean="0"/>
              <a:t>podpiksela</a:t>
            </a:r>
            <a:r>
              <a:rPr lang="hr-HR" sz="2600" dirty="0" smtClean="0"/>
              <a:t>, crvenoga, zelenoga i plavoga (</a:t>
            </a:r>
            <a:r>
              <a:rPr lang="hr-HR" sz="2600" b="1" dirty="0" smtClean="0"/>
              <a:t>RGB</a:t>
            </a:r>
            <a:r>
              <a:rPr lang="hr-HR" sz="2600" dirty="0" smtClean="0"/>
              <a:t>). Ovisno o jačini svakog podpiksela, stvara se određena nijansa boje.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23" y="1411268"/>
            <a:ext cx="5883676" cy="21810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49" y="3841187"/>
            <a:ext cx="3714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Razlučivost zaslona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3347" y="1626428"/>
            <a:ext cx="10515600" cy="115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Razlučivost</a:t>
            </a:r>
            <a:r>
              <a:rPr lang="hr-HR" sz="2600" dirty="0" smtClean="0"/>
              <a:t> je definirana ukupnim brojem piksela ili brojem piksela po jedinici dužine, najčešće piksela po inču (ppi).</a:t>
            </a:r>
            <a:endParaRPr lang="hr-HR" sz="26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838199" y="2834641"/>
            <a:ext cx="10470748" cy="1407334"/>
            <a:chOff x="838199" y="2829144"/>
            <a:chExt cx="10470748" cy="1407334"/>
          </a:xfrm>
        </p:grpSpPr>
        <p:sp>
          <p:nvSpPr>
            <p:cNvPr id="4" name="Pravokutnik 3"/>
            <p:cNvSpPr/>
            <p:nvPr/>
          </p:nvSpPr>
          <p:spPr>
            <a:xfrm>
              <a:off x="838199" y="3402878"/>
              <a:ext cx="427117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Npr. razlučivost 1920 x 1080</a:t>
              </a:r>
              <a:endPara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" name="Ravni poveznik sa strelicom 5"/>
            <p:cNvCxnSpPr/>
            <p:nvPr/>
          </p:nvCxnSpPr>
          <p:spPr>
            <a:xfrm flipV="1">
              <a:off x="5133703" y="3122023"/>
              <a:ext cx="431074" cy="274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avokutnik 6"/>
            <p:cNvSpPr/>
            <p:nvPr/>
          </p:nvSpPr>
          <p:spPr>
            <a:xfrm>
              <a:off x="5839949" y="2829144"/>
              <a:ext cx="546899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1920 piksela u jednom redu x 1080 redova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" name="Ravni poveznik sa strelicom 8"/>
            <p:cNvCxnSpPr>
              <a:stCxn id="4" idx="3"/>
            </p:cNvCxnSpPr>
            <p:nvPr/>
          </p:nvCxnSpPr>
          <p:spPr>
            <a:xfrm>
              <a:off x="5109369" y="3664488"/>
              <a:ext cx="455408" cy="371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avokutnik 9"/>
            <p:cNvSpPr/>
            <p:nvPr/>
          </p:nvSpPr>
          <p:spPr>
            <a:xfrm>
              <a:off x="5839949" y="3774813"/>
              <a:ext cx="33902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Ukupno 2 073 600 piksela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793347" y="4929190"/>
            <a:ext cx="10515600" cy="115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 smtClean="0"/>
              <a:t>Razlučivost ovisi o </a:t>
            </a:r>
            <a:r>
              <a:rPr lang="hr-HR" sz="2600" b="1" dirty="0" smtClean="0"/>
              <a:t>grafičkoj</a:t>
            </a:r>
            <a:r>
              <a:rPr lang="hr-HR" sz="2600" dirty="0" smtClean="0"/>
              <a:t> </a:t>
            </a:r>
            <a:r>
              <a:rPr lang="hr-HR" sz="2600" b="1" dirty="0" smtClean="0"/>
              <a:t>kartici</a:t>
            </a:r>
            <a:r>
              <a:rPr lang="hr-HR" sz="2600" dirty="0" smtClean="0"/>
              <a:t>. </a:t>
            </a:r>
            <a:r>
              <a:rPr lang="hr-HR" sz="2600" b="1" dirty="0" smtClean="0"/>
              <a:t>Veća</a:t>
            </a:r>
            <a:r>
              <a:rPr lang="hr-HR" sz="2600" dirty="0" smtClean="0"/>
              <a:t> </a:t>
            </a:r>
            <a:r>
              <a:rPr lang="hr-HR" sz="2600" b="1" dirty="0" smtClean="0"/>
              <a:t>razlučivost</a:t>
            </a:r>
            <a:r>
              <a:rPr lang="hr-HR" sz="2600" dirty="0" smtClean="0"/>
              <a:t>, uz veću dubinu boje dati će </a:t>
            </a:r>
            <a:r>
              <a:rPr lang="hr-HR" sz="2600" b="1" dirty="0" smtClean="0"/>
              <a:t>kvalitetniju</a:t>
            </a:r>
            <a:r>
              <a:rPr lang="hr-HR" sz="2600" dirty="0" smtClean="0"/>
              <a:t> </a:t>
            </a:r>
            <a:r>
              <a:rPr lang="hr-HR" sz="2600" b="1" dirty="0" smtClean="0"/>
              <a:t>sliku</a:t>
            </a:r>
            <a:r>
              <a:rPr lang="hr-HR" sz="2600" dirty="0" smtClean="0"/>
              <a:t> koja će zauzimati više prostora na spremniku.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42373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Dubina boje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2253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Dubina</a:t>
            </a:r>
            <a:r>
              <a:rPr lang="hr-HR" sz="2600" dirty="0" smtClean="0"/>
              <a:t> </a:t>
            </a:r>
            <a:r>
              <a:rPr lang="hr-HR" sz="2600" b="1" dirty="0" smtClean="0"/>
              <a:t>boje</a:t>
            </a:r>
            <a:r>
              <a:rPr lang="hr-HR" sz="2600" dirty="0" smtClean="0"/>
              <a:t> je broj bitovima kojima je opisan jedan piksel. 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Za opis jednog piksela </a:t>
            </a:r>
            <a:r>
              <a:rPr lang="hr-HR" sz="2600" b="1" dirty="0" smtClean="0"/>
              <a:t>crno – bijele slike</a:t>
            </a:r>
            <a:r>
              <a:rPr lang="hr-HR" sz="2600" dirty="0" smtClean="0"/>
              <a:t> dovoljna je dubina boje 1, dok se za opis piksela </a:t>
            </a:r>
            <a:r>
              <a:rPr lang="hr-HR" sz="2600" b="1" dirty="0" smtClean="0"/>
              <a:t>slike u boji </a:t>
            </a:r>
            <a:r>
              <a:rPr lang="hr-HR" sz="2600" dirty="0" smtClean="0"/>
              <a:t>najčešće koriste 24 bita.  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458" y="3485958"/>
            <a:ext cx="5385845" cy="27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slike na pisaču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Danas se najčešće koriste dvije vrste pisača: </a:t>
            </a:r>
            <a:r>
              <a:rPr lang="hr-HR" sz="2600" b="1" dirty="0" smtClean="0"/>
              <a:t>laserski</a:t>
            </a:r>
            <a:r>
              <a:rPr lang="hr-HR" sz="2600" dirty="0" smtClean="0"/>
              <a:t> te </a:t>
            </a:r>
            <a:r>
              <a:rPr lang="hr-HR" sz="2600" b="1" dirty="0" smtClean="0"/>
              <a:t>tintni</a:t>
            </a:r>
            <a:r>
              <a:rPr lang="hr-HR" sz="2600" dirty="0" smtClean="0"/>
              <a:t>. </a:t>
            </a:r>
          </a:p>
          <a:p>
            <a:pPr marL="0" indent="0">
              <a:buNone/>
            </a:pPr>
            <a:r>
              <a:rPr lang="hr-HR" sz="2600" dirty="0" smtClean="0"/>
              <a:t>Razlučivost pisača mjeri se u </a:t>
            </a:r>
            <a:r>
              <a:rPr lang="hr-HR" sz="2600" b="1" dirty="0" smtClean="0"/>
              <a:t>točkicama</a:t>
            </a:r>
            <a:r>
              <a:rPr lang="hr-HR" sz="2600" dirty="0" smtClean="0"/>
              <a:t> </a:t>
            </a:r>
            <a:r>
              <a:rPr lang="hr-HR" sz="2600" b="1" dirty="0" smtClean="0"/>
              <a:t>po</a:t>
            </a:r>
            <a:r>
              <a:rPr lang="hr-HR" sz="2600" dirty="0" smtClean="0"/>
              <a:t> </a:t>
            </a:r>
            <a:r>
              <a:rPr lang="hr-HR" sz="2600" b="1" dirty="0" smtClean="0"/>
              <a:t>inču</a:t>
            </a:r>
            <a:r>
              <a:rPr lang="hr-HR" sz="2600" dirty="0" smtClean="0"/>
              <a:t> – </a:t>
            </a:r>
            <a:r>
              <a:rPr lang="hr-HR" sz="2600" b="1" dirty="0" smtClean="0"/>
              <a:t>dpi</a:t>
            </a:r>
            <a:r>
              <a:rPr lang="hr-HR" sz="2600" dirty="0" smtClean="0"/>
              <a:t>. Neke od razlučivosti pisača su 300, 600, 1200, 2400 dpi. </a:t>
            </a:r>
            <a:endParaRPr lang="hr-HR" sz="2600" dirty="0"/>
          </a:p>
          <a:p>
            <a:pPr marL="0" indent="0">
              <a:buNone/>
            </a:pPr>
            <a:r>
              <a:rPr lang="hr-HR" sz="2600" b="1" dirty="0" smtClean="0"/>
              <a:t>Veća</a:t>
            </a:r>
            <a:r>
              <a:rPr lang="hr-HR" sz="2600" dirty="0" smtClean="0"/>
              <a:t> </a:t>
            </a:r>
            <a:r>
              <a:rPr lang="hr-HR" sz="2600" b="1" dirty="0" smtClean="0"/>
              <a:t>razlučivost</a:t>
            </a:r>
            <a:r>
              <a:rPr lang="hr-HR" sz="2600" dirty="0" smtClean="0"/>
              <a:t> znači </a:t>
            </a:r>
            <a:r>
              <a:rPr lang="hr-HR" sz="2600" b="1" dirty="0" smtClean="0"/>
              <a:t>kvalitetniji</a:t>
            </a:r>
            <a:r>
              <a:rPr lang="hr-HR" sz="2600" dirty="0" smtClean="0"/>
              <a:t> </a:t>
            </a:r>
            <a:r>
              <a:rPr lang="hr-HR" sz="2600" b="1" dirty="0" smtClean="0"/>
              <a:t>ispis</a:t>
            </a:r>
            <a:r>
              <a:rPr lang="hr-HR" sz="2600" dirty="0" smtClean="0"/>
              <a:t> koji traje duže.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050"/>
          <a:stretch/>
        </p:blipFill>
        <p:spPr>
          <a:xfrm>
            <a:off x="2899544" y="3631474"/>
            <a:ext cx="6105525" cy="25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Usporedba kvalitete razlučivosti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37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Za kvalitetan prikaz slike na zaslonu dovoljna je razlučivost u rasponu od 72 – 96 ppi, dok je za kvalitetan ispis slike na pisaču potrebna razlučivost veća od 150 dpi.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67" y="2837634"/>
            <a:ext cx="74390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0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484</Words>
  <Application>Microsoft Office PowerPoint</Application>
  <PresentationFormat>Široki zaslon</PresentationFormat>
  <Paragraphs>49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Obilježja kvalitete grafičkog zapisa na zaslonu i na pisaču</vt:lpstr>
      <vt:lpstr>Razmislimo… </vt:lpstr>
      <vt:lpstr>Prikaz slike na zaslonu</vt:lpstr>
      <vt:lpstr>ZADATAK</vt:lpstr>
      <vt:lpstr>Slika na zaslonu monitora</vt:lpstr>
      <vt:lpstr>Razlučivost zaslona</vt:lpstr>
      <vt:lpstr>Dubina boje</vt:lpstr>
      <vt:lpstr>Prikaz slike na pisaču</vt:lpstr>
      <vt:lpstr>Usporedba kvalitete razlučivosti </vt:lpstr>
      <vt:lpstr>Analogni zapisi</vt:lpstr>
      <vt:lpstr>Digitalni zapisi</vt:lpstr>
      <vt:lpstr>Sažimanje zapisa</vt:lpstr>
      <vt:lpstr>ZADATAK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Knezović</dc:creator>
  <cp:lastModifiedBy>Admin</cp:lastModifiedBy>
  <cp:revision>24</cp:revision>
  <dcterms:created xsi:type="dcterms:W3CDTF">2021-04-08T02:08:44Z</dcterms:created>
  <dcterms:modified xsi:type="dcterms:W3CDTF">2021-08-07T12:31:02Z</dcterms:modified>
</cp:coreProperties>
</file>